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14E436-D791-46B1-95DC-EEE1452C75B2}" v="1062" dt="2026-08-16T16:50:37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9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Klem" userId="b1834f83656b87eb" providerId="LiveId" clId="{6A374635-409A-4E89-92E0-C5B6572726E0}"/>
    <pc:docChg chg="undo custSel addSld delSld modSld sldOrd">
      <pc:chgData name="Daniel Klem" userId="b1834f83656b87eb" providerId="LiveId" clId="{6A374635-409A-4E89-92E0-C5B6572726E0}" dt="2026-08-16T16:51:57.263" v="1217" actId="207"/>
      <pc:docMkLst>
        <pc:docMk/>
      </pc:docMkLst>
      <pc:sldChg chg="modSp">
        <pc:chgData name="Daniel Klem" userId="b1834f83656b87eb" providerId="LiveId" clId="{6A374635-409A-4E89-92E0-C5B6572726E0}" dt="2026-08-14T23:13:15.758" v="8"/>
        <pc:sldMkLst>
          <pc:docMk/>
          <pc:sldMk cId="602793577" sldId="258"/>
        </pc:sldMkLst>
        <pc:spChg chg="mod">
          <ac:chgData name="Daniel Klem" userId="b1834f83656b87eb" providerId="LiveId" clId="{6A374635-409A-4E89-92E0-C5B6572726E0}" dt="2026-08-14T23:13:15.758" v="8"/>
          <ac:spMkLst>
            <pc:docMk/>
            <pc:sldMk cId="602793577" sldId="258"/>
            <ac:spMk id="3" creationId="{8099E39F-F243-7532-CA1D-701E1F81B822}"/>
          </ac:spMkLst>
        </pc:spChg>
      </pc:sldChg>
      <pc:sldChg chg="addSp modSp mod addAnim delAnim modAnim">
        <pc:chgData name="Daniel Klem" userId="b1834f83656b87eb" providerId="LiveId" clId="{6A374635-409A-4E89-92E0-C5B6572726E0}" dt="2026-08-14T23:29:58.277" v="567"/>
        <pc:sldMkLst>
          <pc:docMk/>
          <pc:sldMk cId="2292772199" sldId="260"/>
        </pc:sldMkLst>
        <pc:spChg chg="mod">
          <ac:chgData name="Daniel Klem" userId="b1834f83656b87eb" providerId="LiveId" clId="{6A374635-409A-4E89-92E0-C5B6572726E0}" dt="2026-08-14T23:22:07.184" v="532" actId="20577"/>
          <ac:spMkLst>
            <pc:docMk/>
            <pc:sldMk cId="2292772199" sldId="260"/>
            <ac:spMk id="3" creationId="{05E9BF51-1024-9B25-FA3F-7F80F3F901E1}"/>
          </ac:spMkLst>
        </pc:spChg>
        <pc:picChg chg="add mod modCrop">
          <ac:chgData name="Daniel Klem" userId="b1834f83656b87eb" providerId="LiveId" clId="{6A374635-409A-4E89-92E0-C5B6572726E0}" dt="2026-08-14T23:25:53.192" v="539" actId="1076"/>
          <ac:picMkLst>
            <pc:docMk/>
            <pc:sldMk cId="2292772199" sldId="260"/>
            <ac:picMk id="4" creationId="{B04141FA-1C75-DAE6-B588-0E679CBD1ED4}"/>
          </ac:picMkLst>
        </pc:picChg>
        <pc:picChg chg="add mod">
          <ac:chgData name="Daniel Klem" userId="b1834f83656b87eb" providerId="LiveId" clId="{6A374635-409A-4E89-92E0-C5B6572726E0}" dt="2026-08-14T23:27:46.138" v="544" actId="1076"/>
          <ac:picMkLst>
            <pc:docMk/>
            <pc:sldMk cId="2292772199" sldId="260"/>
            <ac:picMk id="5" creationId="{49E199EC-98C9-CC60-DDE6-EBE6A5651E1B}"/>
          </ac:picMkLst>
        </pc:picChg>
      </pc:sldChg>
      <pc:sldChg chg="addSp delSp modSp add mod addAnim delAnim modAnim">
        <pc:chgData name="Daniel Klem" userId="b1834f83656b87eb" providerId="LiveId" clId="{6A374635-409A-4E89-92E0-C5B6572726E0}" dt="2026-08-16T02:33:26.584" v="1156" actId="255"/>
        <pc:sldMkLst>
          <pc:docMk/>
          <pc:sldMk cId="744803709" sldId="261"/>
        </pc:sldMkLst>
        <pc:spChg chg="mod">
          <ac:chgData name="Daniel Klem" userId="b1834f83656b87eb" providerId="LiveId" clId="{6A374635-409A-4E89-92E0-C5B6572726E0}" dt="2026-08-14T23:30:50.966" v="616" actId="20577"/>
          <ac:spMkLst>
            <pc:docMk/>
            <pc:sldMk cId="744803709" sldId="261"/>
            <ac:spMk id="2" creationId="{33D14D1E-CA56-9885-5B41-2B1EF5892E26}"/>
          </ac:spMkLst>
        </pc:spChg>
        <pc:spChg chg="mod">
          <ac:chgData name="Daniel Klem" userId="b1834f83656b87eb" providerId="LiveId" clId="{6A374635-409A-4E89-92E0-C5B6572726E0}" dt="2026-08-16T02:33:26.584" v="1156" actId="255"/>
          <ac:spMkLst>
            <pc:docMk/>
            <pc:sldMk cId="744803709" sldId="261"/>
            <ac:spMk id="3" creationId="{0A82AA21-515B-CD1D-564F-EF05C19D26E6}"/>
          </ac:spMkLst>
        </pc:spChg>
        <pc:spChg chg="add mod">
          <ac:chgData name="Daniel Klem" userId="b1834f83656b87eb" providerId="LiveId" clId="{6A374635-409A-4E89-92E0-C5B6572726E0}" dt="2026-08-14T23:36:57.153" v="760" actId="207"/>
          <ac:spMkLst>
            <pc:docMk/>
            <pc:sldMk cId="744803709" sldId="261"/>
            <ac:spMk id="6" creationId="{1C9B1E9D-4AD0-4EFE-8DD9-7A9225DAA160}"/>
          </ac:spMkLst>
        </pc:spChg>
        <pc:picChg chg="mod ord modCrop">
          <ac:chgData name="Daniel Klem" userId="b1834f83656b87eb" providerId="LiveId" clId="{6A374635-409A-4E89-92E0-C5B6572726E0}" dt="2026-08-14T23:48:09.556" v="908" actId="732"/>
          <ac:picMkLst>
            <pc:docMk/>
            <pc:sldMk cId="744803709" sldId="261"/>
            <ac:picMk id="4" creationId="{7B6B83E2-D267-BC42-AB56-37CEAFAB691D}"/>
          </ac:picMkLst>
        </pc:picChg>
        <pc:picChg chg="mod">
          <ac:chgData name="Daniel Klem" userId="b1834f83656b87eb" providerId="LiveId" clId="{6A374635-409A-4E89-92E0-C5B6572726E0}" dt="2026-08-14T23:34:33.845" v="756" actId="1076"/>
          <ac:picMkLst>
            <pc:docMk/>
            <pc:sldMk cId="744803709" sldId="261"/>
            <ac:picMk id="5" creationId="{D19D417F-5DE6-CD08-E526-B998589FD053}"/>
          </ac:picMkLst>
        </pc:picChg>
        <pc:picChg chg="add mod">
          <ac:chgData name="Daniel Klem" userId="b1834f83656b87eb" providerId="LiveId" clId="{6A374635-409A-4E89-92E0-C5B6572726E0}" dt="2026-08-14T23:45:55.297" v="892" actId="14100"/>
          <ac:picMkLst>
            <pc:docMk/>
            <pc:sldMk cId="744803709" sldId="261"/>
            <ac:picMk id="8" creationId="{89516403-6AA8-C7DA-3901-8780CF5034D8}"/>
          </ac:picMkLst>
        </pc:picChg>
      </pc:sldChg>
      <pc:sldChg chg="addSp modSp new mod ord">
        <pc:chgData name="Daniel Klem" userId="b1834f83656b87eb" providerId="LiveId" clId="{6A374635-409A-4E89-92E0-C5B6572726E0}" dt="2026-08-16T16:51:33.078" v="1211" actId="20577"/>
        <pc:sldMkLst>
          <pc:docMk/>
          <pc:sldMk cId="1257650419" sldId="262"/>
        </pc:sldMkLst>
        <pc:spChg chg="mod">
          <ac:chgData name="Daniel Klem" userId="b1834f83656b87eb" providerId="LiveId" clId="{6A374635-409A-4E89-92E0-C5B6572726E0}" dt="2026-08-16T16:51:33.078" v="1211" actId="20577"/>
          <ac:spMkLst>
            <pc:docMk/>
            <pc:sldMk cId="1257650419" sldId="262"/>
            <ac:spMk id="2" creationId="{98998899-D71F-2F1C-BD40-11EE3D60293F}"/>
          </ac:spMkLst>
        </pc:spChg>
        <pc:picChg chg="add mod">
          <ac:chgData name="Daniel Klem" userId="b1834f83656b87eb" providerId="LiveId" clId="{6A374635-409A-4E89-92E0-C5B6572726E0}" dt="2026-08-16T16:49:13.385" v="1161" actId="1076"/>
          <ac:picMkLst>
            <pc:docMk/>
            <pc:sldMk cId="1257650419" sldId="262"/>
            <ac:picMk id="5" creationId="{507A68B7-81C5-E722-FD79-E304F939DC25}"/>
          </ac:picMkLst>
        </pc:picChg>
      </pc:sldChg>
      <pc:sldChg chg="new del">
        <pc:chgData name="Daniel Klem" userId="b1834f83656b87eb" providerId="LiveId" clId="{6A374635-409A-4E89-92E0-C5B6572726E0}" dt="2026-08-16T02:32:48.102" v="1152" actId="680"/>
        <pc:sldMkLst>
          <pc:docMk/>
          <pc:sldMk cId="2996493531" sldId="262"/>
        </pc:sldMkLst>
      </pc:sldChg>
      <pc:sldChg chg="addSp modSp new mod">
        <pc:chgData name="Daniel Klem" userId="b1834f83656b87eb" providerId="LiveId" clId="{6A374635-409A-4E89-92E0-C5B6572726E0}" dt="2026-08-16T16:51:57.263" v="1217" actId="207"/>
        <pc:sldMkLst>
          <pc:docMk/>
          <pc:sldMk cId="1680764120" sldId="263"/>
        </pc:sldMkLst>
        <pc:spChg chg="add mod">
          <ac:chgData name="Daniel Klem" userId="b1834f83656b87eb" providerId="LiveId" clId="{6A374635-409A-4E89-92E0-C5B6572726E0}" dt="2026-08-16T16:51:57.263" v="1217" actId="207"/>
          <ac:spMkLst>
            <pc:docMk/>
            <pc:sldMk cId="1680764120" sldId="263"/>
            <ac:spMk id="6" creationId="{8FD02E29-9ED5-6438-6AE1-365CD2A0FE12}"/>
          </ac:spMkLst>
        </pc:spChg>
        <pc:picChg chg="add mod">
          <ac:chgData name="Daniel Klem" userId="b1834f83656b87eb" providerId="LiveId" clId="{6A374635-409A-4E89-92E0-C5B6572726E0}" dt="2026-08-16T16:49:47.272" v="1166" actId="14100"/>
          <ac:picMkLst>
            <pc:docMk/>
            <pc:sldMk cId="1680764120" sldId="263"/>
            <ac:picMk id="5" creationId="{57EB46A6-4584-A88A-F605-8E874D27F42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4B81F-66AF-6803-F892-CA2534DB7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C610C2-45B5-3310-6BA6-EE22E15E5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D4FFC-8A6E-FC83-48D0-7D38A5B2E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C4E7A-38B2-7986-02AE-3BBD54D37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A771D-46FD-150D-B7C3-C9098B961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6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FC8B-E15B-AC59-FA2B-6B7E862B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D78B30-04E4-2C9B-22E4-D3F6284BD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D572F-CFCD-FB06-5EDE-B40ED0E0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61130-C7F6-0C9A-7D93-0B5A15CAE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4BADB-68F1-D2B9-CE6F-66D956C3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75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F6E65C-EEB0-17AB-1823-9E4D730E4A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51C4FF-A4AD-3109-D430-22FBF3CF3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6AA60-FB9E-1EAD-B81D-3E5444DD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D66FA-C81E-F6C9-189E-E6532736E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D51FE-EA66-15FE-F7DD-91435CA7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9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367C-32D3-8E90-4F03-9378E75BE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8AD36-27AA-B037-CCE7-9120BA831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A775F-ED84-7B42-30BB-1B33F3624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1C43E-5590-901F-172D-22DF58BD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A0F2B-6D37-ABBA-04BA-FFC5642B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1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1D92F-0ADE-D19B-A35B-A78C7748F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C53A2-1CAC-3D9D-61B0-33C47EDE7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36DEF-A1A4-BC0D-6144-C40622DD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497E4-D105-487F-38FB-F85CA9A7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DBF31-3E62-3CF2-8ACA-9C196738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7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D2D9E-2640-2B10-E042-0219491A8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0A786-F56E-517F-C9D7-C51693F8B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36011C-8B93-510B-1D2A-CE56F7B1F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97F86-9999-2F40-A216-0358B4908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8D1841-40B2-6489-31C3-FE31A7DC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C96CB0-2F63-0E58-531E-4D2326F5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5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96DB9-01B3-D22E-9A08-60521EF5B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E8E86-632D-C0D7-F5C9-98854D8FD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62BC9-9FAB-656C-8C91-6DD2B6BD8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018C14-A23B-CBC2-6DAB-82D492E3C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BAA20-CF9B-70B7-E2BF-80236E9F3F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533B42-A552-AA2A-54CF-243F5903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1958A5-5757-1B7A-61D8-FB74426F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8BED35-3BD1-0DEF-F2F8-CDBCC1E68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7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33B2D-1E98-7E66-FF1A-4FFF95613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B252C-7884-7A43-F694-DCBD225EA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F9E600-9324-6135-84B5-C2437EB94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06DABD-BFEB-4FD2-432B-6BDF5EEF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4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CCFB84-7A6F-1DD3-26DF-46414785F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A256DC-DD3E-A96A-65E6-878076202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CD42F-0900-A747-BB97-898073BBC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DD171-14E6-D667-2233-E23A41800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02908-5FCC-6D95-BEA6-E4E21E179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B74802-2566-82AC-61D8-A2F520BB4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71D1AF-4382-39F7-2C56-B6A2CF684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708C4-7E8B-5FB7-5D49-63F30BEF8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22346-FD70-70C7-701E-036FB27D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31846-7F23-6231-9B56-57AF7E74F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553DB3-46B1-0C96-1EE5-8F612DF15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4FEA6-DF3B-A6A7-4E67-E5B0E49B0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DE08E9-4F56-376C-55A7-8A1E485D7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EBEC3-046B-6586-859A-7231369A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66C8D6-215C-7AEF-CEAC-DD1672142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F3A8AE-D1AE-4395-2330-DB8A1E0B7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2BE13-F7D9-9E94-3D02-4CC179116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64F48-E4B8-B27C-B5B9-C2F773D63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93EC64-5A4B-4637-AC04-4B9AD3B8B9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7BA02-8FC0-43B8-1850-15C712F5D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9F446-282A-E438-5D6D-808FC2735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9E7BEF-FDB9-4FBD-8353-E10660372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82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benverborgh.github.io/WebFundamentals/birds-eye-view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benverborgh.github.io/WebFundamentals/birds-eye-view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benverborgh.github.io/WebFundamentals/birds-eye-view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benverborgh.github.io/WebFundamentals/birds-eye-view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benverborgh.github.io/WebFundamentals/birds-eye-view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benverborgh.github.io/WebFundamentals/birds-eye-view/" TargetMode="External"/><Relationship Id="rId7" Type="http://schemas.openxmlformats.org/officeDocument/2006/relationships/hyperlink" Target="https://newversenews.blogspot.com/2020/02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98899-D71F-2F1C-BD40-11EE3D602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045"/>
            <a:ext cx="10515600" cy="82598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/>
              <a:t>https://LifePregnancyCV.com/events/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EBEAB-AD09-9DAD-8F45-2799B6F61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7A68B7-81C5-E722-FD79-E304F939D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7906"/>
            <a:ext cx="12192000" cy="579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50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E649C-A510-FD28-99F5-541E19041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1BFDE-D234-3FF8-D245-8FDC31069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B46A6-4584-A88A-F605-8E874D27F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4"/>
            <a:ext cx="12206131" cy="63537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D02E29-9ED5-6438-6AE1-365CD2A0FE12}"/>
              </a:ext>
            </a:extLst>
          </p:cNvPr>
          <p:cNvSpPr txBox="1">
            <a:spLocks/>
          </p:cNvSpPr>
          <p:nvPr/>
        </p:nvSpPr>
        <p:spPr>
          <a:xfrm>
            <a:off x="838200" y="139149"/>
            <a:ext cx="10515600" cy="8259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https</a:t>
            </a:r>
            <a:r>
              <a:rPr lang="en-US"/>
              <a:t>://LifePregnancyCV.</a:t>
            </a:r>
            <a:r>
              <a:rPr lang="en-US" dirty="0"/>
              <a:t>com/events/</a:t>
            </a:r>
          </a:p>
        </p:txBody>
      </p:sp>
    </p:spTree>
    <p:extLst>
      <p:ext uri="{BB962C8B-B14F-4D97-AF65-F5344CB8AC3E}">
        <p14:creationId xmlns:p14="http://schemas.microsoft.com/office/powerpoint/2010/main" val="168076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82669-8445-7DE4-5281-4A8D620F6D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0100"/>
            <a:ext cx="9144000" cy="2709863"/>
          </a:xfrm>
        </p:spPr>
        <p:txBody>
          <a:bodyPr>
            <a:normAutofit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Copperplate Gothic Bold" panose="020E0705020206020404" pitchFamily="34" charset="0"/>
              </a:rPr>
              <a:t>Striving for Joy</a:t>
            </a:r>
            <a:br>
              <a:rPr lang="en-US" dirty="0">
                <a:latin typeface="Copperplate Gothic Bold" panose="020E0705020206020404" pitchFamily="34" charset="0"/>
              </a:rPr>
            </a:br>
            <a:br>
              <a:rPr lang="en-US" dirty="0">
                <a:latin typeface="Copperplate Gothic Bold" panose="020E0705020206020404" pitchFamily="34" charset="0"/>
              </a:rPr>
            </a:b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pperplate Gothic Bold" panose="020E0705020206020404" pitchFamily="34" charset="0"/>
              </a:rPr>
              <a:t>Philippians 3:1-14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3CF44-F67E-1AAC-1660-6773444C3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8624"/>
            <a:ext cx="9144000" cy="1019175"/>
          </a:xfrm>
        </p:spPr>
        <p:txBody>
          <a:bodyPr/>
          <a:lstStyle/>
          <a:p>
            <a:r>
              <a:rPr lang="en-US" dirty="0"/>
              <a:t>Pastor Daniel Klem</a:t>
            </a:r>
          </a:p>
          <a:p>
            <a:r>
              <a:rPr lang="en-US" dirty="0"/>
              <a:t>Sunday, August 16, 2026</a:t>
            </a:r>
          </a:p>
        </p:txBody>
      </p:sp>
    </p:spTree>
    <p:extLst>
      <p:ext uri="{BB962C8B-B14F-4D97-AF65-F5344CB8AC3E}">
        <p14:creationId xmlns:p14="http://schemas.microsoft.com/office/powerpoint/2010/main" val="2557398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52AB3-33B6-7C22-2A40-E0E50C166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429999" cy="1325563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3:1-3 – Quick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1D2CA-015D-E899-6115-ED611C0CB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90688"/>
            <a:ext cx="11430000" cy="4802187"/>
          </a:xfrm>
        </p:spPr>
        <p:txBody>
          <a:bodyPr>
            <a:normAutofit/>
          </a:bodyPr>
          <a:lstStyle/>
          <a:p>
            <a:r>
              <a:rPr lang="en-US" sz="3200" dirty="0"/>
              <a:t>False teachers – “the dogs” – the wolves in sheep’s clothing </a:t>
            </a:r>
          </a:p>
          <a:p>
            <a:pPr lvl="1"/>
            <a:r>
              <a:rPr lang="en-US" sz="3200" dirty="0"/>
              <a:t>Matthew 7:15-20 (false prophets, known by fruit)</a:t>
            </a:r>
          </a:p>
          <a:p>
            <a:pPr lvl="1"/>
            <a:r>
              <a:rPr lang="en-US" sz="3200" dirty="0"/>
              <a:t>Acts 20:29 (Paul told the Ephesians wolves would come in)</a:t>
            </a:r>
          </a:p>
          <a:p>
            <a:pPr lvl="1"/>
            <a:r>
              <a:rPr lang="en-US" sz="3200" dirty="0"/>
              <a:t>Matthew 10:16 (Jesus says to be shrewd as serpents yet innocent as doves amongst wolves)</a:t>
            </a:r>
          </a:p>
          <a:p>
            <a:r>
              <a:rPr lang="en-US" sz="3200" dirty="0"/>
              <a:t>Circumcision – physically pushed by false teachers, but the circumcision of the heart (Deuteronomy 10:16, 30:6; Jeremiah 4:4; Romans 2:29) leads to true worship in Spirit and Truth</a:t>
            </a:r>
          </a:p>
          <a:p>
            <a:r>
              <a:rPr lang="en-US" sz="3200" dirty="0"/>
              <a:t>Ladders – Which wall? Human effort or the Way?</a:t>
            </a:r>
          </a:p>
        </p:txBody>
      </p:sp>
    </p:spTree>
    <p:extLst>
      <p:ext uri="{BB962C8B-B14F-4D97-AF65-F5344CB8AC3E}">
        <p14:creationId xmlns:p14="http://schemas.microsoft.com/office/powerpoint/2010/main" val="302196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8AE2AA-847E-9D10-AC2B-D8044FD41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0BF4-1F90-6144-0E35-33F7C5EB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429999" cy="1325563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3:4-8 – Paul’s “credentials”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9E39F-F243-7532-CA1D-701E1F81B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42474"/>
            <a:ext cx="11430000" cy="5116944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vv. 4-6 – Starting with the Ladder of the Flesh – Worldly pursuits</a:t>
            </a:r>
          </a:p>
          <a:p>
            <a:pPr lvl="1"/>
            <a:r>
              <a:rPr lang="en-US" sz="3000" dirty="0"/>
              <a:t>“blameless according to the Law”:</a:t>
            </a:r>
          </a:p>
          <a:p>
            <a:pPr lvl="2"/>
            <a:r>
              <a:rPr lang="en-US" sz="3000" dirty="0"/>
              <a:t>Born an Israelite, of the tribe of Benjamin</a:t>
            </a:r>
          </a:p>
          <a:p>
            <a:pPr lvl="2"/>
            <a:r>
              <a:rPr lang="en-US" sz="3000" dirty="0"/>
              <a:t>Circumcised on the 8</a:t>
            </a:r>
            <a:r>
              <a:rPr lang="en-US" sz="3000" baseline="30000" dirty="0"/>
              <a:t>th</a:t>
            </a:r>
            <a:r>
              <a:rPr lang="en-US" sz="3000" dirty="0"/>
              <a:t> day</a:t>
            </a:r>
          </a:p>
          <a:p>
            <a:pPr lvl="2"/>
            <a:r>
              <a:rPr lang="en-US" sz="3000" dirty="0"/>
              <a:t>Strict Pharisee with zeal for the Law and …</a:t>
            </a:r>
          </a:p>
          <a:p>
            <a:pPr lvl="2"/>
            <a:r>
              <a:rPr lang="en-US" sz="3000" dirty="0"/>
              <a:t>Persecuted the Church to “defend God’s honor”</a:t>
            </a:r>
          </a:p>
          <a:p>
            <a:pPr lvl="1"/>
            <a:r>
              <a:rPr lang="en-US" sz="3000" dirty="0"/>
              <a:t>Compared to the “dogs’” worldly ladder, Paul has it all …</a:t>
            </a:r>
          </a:p>
          <a:p>
            <a:r>
              <a:rPr lang="en-US" sz="3000" dirty="0"/>
              <a:t>vv. 7-8 – Compared to knowing Christ:</a:t>
            </a:r>
          </a:p>
          <a:p>
            <a:pPr lvl="1"/>
            <a:r>
              <a:rPr lang="en-US" sz="3000" dirty="0"/>
              <a:t>“hyper-</a:t>
            </a:r>
            <a:r>
              <a:rPr lang="en-US" sz="3000" dirty="0" err="1"/>
              <a:t>echon</a:t>
            </a:r>
            <a:r>
              <a:rPr lang="en-US" sz="3000" dirty="0"/>
              <a:t>” (</a:t>
            </a:r>
            <a:r>
              <a:rPr lang="el-GR" dirty="0"/>
              <a:t>ὑπερέχον</a:t>
            </a:r>
            <a:r>
              <a:rPr lang="en-US" sz="3000" dirty="0"/>
              <a:t>) – “excellency/surpassing worth” = literally “beyond having”</a:t>
            </a:r>
          </a:p>
          <a:p>
            <a:pPr lvl="1"/>
            <a:r>
              <a:rPr lang="en-US" sz="3000" dirty="0"/>
              <a:t>“</a:t>
            </a:r>
            <a:r>
              <a:rPr lang="en-US" sz="3000" dirty="0" err="1"/>
              <a:t>skubalon</a:t>
            </a:r>
            <a:r>
              <a:rPr lang="en-US" sz="3000" dirty="0"/>
              <a:t>” (</a:t>
            </a:r>
            <a:r>
              <a:rPr lang="el-GR" dirty="0"/>
              <a:t>σκύβαλον</a:t>
            </a:r>
            <a:r>
              <a:rPr lang="en-US" sz="3000" dirty="0"/>
              <a:t>) – “dung/rubbish” = animal/street waste</a:t>
            </a:r>
          </a:p>
        </p:txBody>
      </p:sp>
    </p:spTree>
    <p:extLst>
      <p:ext uri="{BB962C8B-B14F-4D97-AF65-F5344CB8AC3E}">
        <p14:creationId xmlns:p14="http://schemas.microsoft.com/office/powerpoint/2010/main" val="60279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9EE52-E902-9EC3-4FFC-87506E367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B4DAC-AB79-9B4A-332E-7BD8F7C62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429999" cy="1325563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Jacob’s Ladder?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BF247-7A02-A7E5-6503-009DE1C95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42474"/>
            <a:ext cx="11430000" cy="5116944"/>
          </a:xfrm>
        </p:spPr>
        <p:txBody>
          <a:bodyPr>
            <a:normAutofit/>
          </a:bodyPr>
          <a:lstStyle/>
          <a:p>
            <a:r>
              <a:rPr lang="en-US" sz="3000" dirty="0"/>
              <a:t>Genesis 28:10-13,16-17</a:t>
            </a:r>
            <a:br>
              <a:rPr lang="en-US" sz="3000" dirty="0"/>
            </a:br>
            <a:br>
              <a:rPr lang="en-US" sz="3000" dirty="0"/>
            </a:br>
            <a:br>
              <a:rPr lang="en-US" sz="3000" dirty="0"/>
            </a:br>
            <a:br>
              <a:rPr lang="en-US" sz="3000" dirty="0"/>
            </a:br>
            <a:br>
              <a:rPr lang="en-US" sz="3000" dirty="0"/>
            </a:br>
            <a:endParaRPr lang="en-US" sz="3000" dirty="0"/>
          </a:p>
          <a:p>
            <a:r>
              <a:rPr lang="en-US" sz="3000" dirty="0"/>
              <a:t>John 1:51 – </a:t>
            </a:r>
            <a:br>
              <a:rPr lang="en-US" sz="3000" dirty="0"/>
            </a:br>
            <a:r>
              <a:rPr lang="en-US" i="1" dirty="0"/>
              <a:t>And Jesus said to Nathanael, </a:t>
            </a:r>
            <a:br>
              <a:rPr lang="en-US" i="1" dirty="0"/>
            </a:br>
            <a:r>
              <a:rPr lang="en-US" i="1" dirty="0"/>
              <a:t>“Truly, truly, I tell you, you will see heaven opened, and the angels of God ascending and descending on the Son of Man.”</a:t>
            </a:r>
            <a:endParaRPr lang="en-US" sz="3000" i="1" dirty="0"/>
          </a:p>
          <a:p>
            <a:pPr lvl="1"/>
            <a:r>
              <a:rPr lang="en-US" sz="3000" dirty="0"/>
              <a:t>John 14:6 – “I am </a:t>
            </a:r>
            <a:r>
              <a:rPr lang="en-US" sz="3000" b="1" u="sng" dirty="0"/>
              <a:t>the Way</a:t>
            </a:r>
            <a:r>
              <a:rPr lang="en-US" sz="3000" dirty="0"/>
              <a:t>, the Truth, and </a:t>
            </a:r>
            <a:r>
              <a:rPr lang="en-US" sz="3000" u="sng" dirty="0"/>
              <a:t>the Life </a:t>
            </a:r>
            <a:r>
              <a:rPr lang="en-US" sz="3000" dirty="0"/>
              <a:t>…”</a:t>
            </a:r>
          </a:p>
        </p:txBody>
      </p:sp>
      <p:pic>
        <p:nvPicPr>
          <p:cNvPr id="4" name="Picture 3" descr="Jacob's Ladder in the original Luther Bibles (of 1534 and also 1545)">
            <a:extLst>
              <a:ext uri="{FF2B5EF4-FFF2-40B4-BE49-F238E27FC236}">
                <a16:creationId xmlns:a16="http://schemas.microsoft.com/office/drawing/2014/main" id="{4CBD92B8-4970-7DEE-46D3-D81F2CFCF9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583468" y="365124"/>
            <a:ext cx="6227530" cy="455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9B9A7-9C49-9724-4F1B-58FB25EFD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2753-071B-7A6C-A635-9905F56D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429999" cy="1325563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3:8-11 – The Best Ladder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9BF51-1024-9B25-FA3F-7F80F3F90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42474"/>
            <a:ext cx="11430000" cy="5116944"/>
          </a:xfrm>
        </p:spPr>
        <p:txBody>
          <a:bodyPr>
            <a:normAutofit/>
          </a:bodyPr>
          <a:lstStyle/>
          <a:p>
            <a:r>
              <a:rPr lang="en-US" sz="3000" dirty="0"/>
              <a:t>Christ “lost” His life that by faith in His death and resurrection we lose our lives to be raised in His resurrection</a:t>
            </a:r>
          </a:p>
          <a:p>
            <a:r>
              <a:rPr lang="en-US" sz="3000" dirty="0"/>
              <a:t>Adding to/Taking from the gospel is like grabbing another ladder:</a:t>
            </a:r>
          </a:p>
          <a:p>
            <a:pPr lvl="1"/>
            <a:r>
              <a:rPr lang="en-US" sz="3000" dirty="0"/>
              <a:t>Putting up another ladder: </a:t>
            </a:r>
            <a:br>
              <a:rPr lang="en-US" sz="3000" dirty="0"/>
            </a:br>
            <a:r>
              <a:rPr lang="en-US" sz="3000" dirty="0"/>
              <a:t>“I don’t need Christ”</a:t>
            </a:r>
            <a:br>
              <a:rPr lang="en-US" sz="3000" dirty="0"/>
            </a:br>
            <a:r>
              <a:rPr lang="en-US" sz="3000" dirty="0"/>
              <a:t>“This is the Jesus I like”</a:t>
            </a:r>
            <a:br>
              <a:rPr lang="en-US" sz="3000" dirty="0"/>
            </a:br>
            <a:r>
              <a:rPr lang="en-US" sz="3000" u="sng" dirty="0"/>
              <a:t>This does not lead to Eternal life!</a:t>
            </a:r>
            <a:endParaRPr lang="en-US" sz="3000" dirty="0"/>
          </a:p>
          <a:p>
            <a:pPr lvl="1"/>
            <a:r>
              <a:rPr lang="en-US" sz="3000" dirty="0"/>
              <a:t>Grabbing another ladder while holding Christ:</a:t>
            </a:r>
            <a:br>
              <a:rPr lang="en-US" sz="3000" dirty="0"/>
            </a:br>
            <a:r>
              <a:rPr lang="en-US" sz="3000" dirty="0"/>
              <a:t>“Jesus is cool, but this other thing looks good, too”</a:t>
            </a:r>
            <a:br>
              <a:rPr lang="en-US" sz="3000" dirty="0"/>
            </a:br>
            <a:r>
              <a:rPr lang="en-US" sz="3000" dirty="0"/>
              <a:t>“Jesus isn’t quite enough. I think I need some of …”</a:t>
            </a:r>
          </a:p>
        </p:txBody>
      </p:sp>
      <p:pic>
        <p:nvPicPr>
          <p:cNvPr id="4" name="Picture 3" descr="Stairs to nowhere. Empty unfinished bridge. Outdoor staircase without end. Stairway to heaven. Bridge under construction. Stairs against cloudy sky. Steps to heaven. Lifestyle background. Minimal background.">
            <a:extLst>
              <a:ext uri="{FF2B5EF4-FFF2-40B4-BE49-F238E27FC236}">
                <a16:creationId xmlns:a16="http://schemas.microsoft.com/office/drawing/2014/main" id="{B04141FA-1C75-DAE6-B588-0E679CBD1E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861" b="38217"/>
          <a:stretch>
            <a:fillRect/>
          </a:stretch>
        </p:blipFill>
        <p:spPr>
          <a:xfrm>
            <a:off x="8760691" y="2868037"/>
            <a:ext cx="3431309" cy="2106202"/>
          </a:xfrm>
          <a:prstGeom prst="rect">
            <a:avLst/>
          </a:prstGeom>
        </p:spPr>
      </p:pic>
      <p:pic>
        <p:nvPicPr>
          <p:cNvPr id="5" name="Picture 4" descr="Boy On A Ladder Trying To Reach Out To The Side Of Something Stock Photo,  Picture and Royalty Free Image. Image 12371242.">
            <a:extLst>
              <a:ext uri="{FF2B5EF4-FFF2-40B4-BE49-F238E27FC236}">
                <a16:creationId xmlns:a16="http://schemas.microsoft.com/office/drawing/2014/main" id="{49E199EC-98C9-CC60-DDE6-EBE6A5651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3668" y="4286892"/>
            <a:ext cx="1920420" cy="257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85919E-D867-24B3-D2F8-B3C34F9FE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14D1E-CA56-9885-5B41-2B1EF5892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429999" cy="1325563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Philippians 3:12-14 – Ascending in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2AA21-515B-CD1D-564F-EF05C19D2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42474"/>
            <a:ext cx="11430000" cy="5116944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v. 12 – In this life, we will always be “working out salvation” (2:12)</a:t>
            </a:r>
          </a:p>
          <a:p>
            <a:r>
              <a:rPr lang="en-US" sz="3000" dirty="0"/>
              <a:t>vv. 13-14 – Stop trying to grab other ladders! </a:t>
            </a:r>
          </a:p>
          <a:p>
            <a:pPr lvl="1"/>
            <a:r>
              <a:rPr lang="en-US" sz="3000" dirty="0"/>
              <a:t>Stay focused on Christ!</a:t>
            </a:r>
          </a:p>
          <a:p>
            <a:pPr lvl="1"/>
            <a:r>
              <a:rPr lang="en-US" sz="3000" dirty="0"/>
              <a:t>Help each other up! (Jude 22-23)</a:t>
            </a:r>
          </a:p>
          <a:p>
            <a:pPr lvl="1"/>
            <a:r>
              <a:rPr lang="en-US" sz="3000" dirty="0"/>
              <a:t>Join pastors &amp; the Holy Spirit</a:t>
            </a:r>
            <a:br>
              <a:rPr lang="en-US" sz="3000" dirty="0"/>
            </a:br>
            <a:r>
              <a:rPr lang="en-US" sz="3000" dirty="0"/>
              <a:t> in holding the ladder steady!</a:t>
            </a:r>
          </a:p>
          <a:p>
            <a:r>
              <a:rPr lang="en-US" sz="3000" b="1" dirty="0"/>
              <a:t>The joy of the Lord is staying focused</a:t>
            </a:r>
            <a:br>
              <a:rPr lang="en-US" sz="3000" b="1" dirty="0"/>
            </a:br>
            <a:r>
              <a:rPr lang="en-US" sz="3000" b="1" dirty="0"/>
              <a:t>on Christ, our ladder and destination!</a:t>
            </a:r>
            <a:br>
              <a:rPr lang="en-US" sz="3000" b="1" dirty="0"/>
            </a:br>
            <a:r>
              <a:rPr lang="en-US" sz="1800" b="1" dirty="0"/>
              <a:t> </a:t>
            </a:r>
            <a:br>
              <a:rPr lang="en-US" sz="3000" b="1" dirty="0"/>
            </a:br>
            <a:r>
              <a:rPr lang="en-US" sz="3000" b="1" dirty="0"/>
              <a:t>Don’t be overly concerned with works,</a:t>
            </a:r>
            <a:br>
              <a:rPr lang="en-US" sz="3000" b="1" dirty="0"/>
            </a:br>
            <a:r>
              <a:rPr lang="en-US" sz="3000" b="1" dirty="0"/>
              <a:t>but love God by loving people according</a:t>
            </a:r>
            <a:br>
              <a:rPr lang="en-US" sz="3000" b="1" dirty="0"/>
            </a:br>
            <a:r>
              <a:rPr lang="en-US" sz="3000" b="1" dirty="0"/>
              <a:t>to God’s Word and Christ’s Example.</a:t>
            </a:r>
          </a:p>
        </p:txBody>
      </p:sp>
      <p:pic>
        <p:nvPicPr>
          <p:cNvPr id="5" name="Picture 4" descr="Boy On A Ladder Trying To Reach Out To The Side Of Something Stock Photo,  Picture and Royalty Free Image. Image 12371242.">
            <a:extLst>
              <a:ext uri="{FF2B5EF4-FFF2-40B4-BE49-F238E27FC236}">
                <a16:creationId xmlns:a16="http://schemas.microsoft.com/office/drawing/2014/main" id="{D19D417F-5DE6-CD08-E526-B998589FD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722" y="1960167"/>
            <a:ext cx="1920420" cy="2571108"/>
          </a:xfrm>
          <a:prstGeom prst="rect">
            <a:avLst/>
          </a:prstGeom>
        </p:spPr>
      </p:pic>
      <p:sp>
        <p:nvSpPr>
          <p:cNvPr id="6" name="&quot;Not Allowed&quot; Symbol 5">
            <a:extLst>
              <a:ext uri="{FF2B5EF4-FFF2-40B4-BE49-F238E27FC236}">
                <a16:creationId xmlns:a16="http://schemas.microsoft.com/office/drawing/2014/main" id="{1C9B1E9D-4AD0-4EFE-8DD9-7A9225DAA160}"/>
              </a:ext>
            </a:extLst>
          </p:cNvPr>
          <p:cNvSpPr/>
          <p:nvPr/>
        </p:nvSpPr>
        <p:spPr>
          <a:xfrm>
            <a:off x="8508895" y="1960167"/>
            <a:ext cx="2660073" cy="2660073"/>
          </a:xfrm>
          <a:prstGeom prst="noSmoking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 descr="Helping People Climb Ladder Stock Illustrations – 113 Helping People Climb Ladder Stock Illustrations, Vectors &amp; Clipart - Dreamstime">
            <a:extLst>
              <a:ext uri="{FF2B5EF4-FFF2-40B4-BE49-F238E27FC236}">
                <a16:creationId xmlns:a16="http://schemas.microsoft.com/office/drawing/2014/main" id="{89516403-6AA8-C7DA-3901-8780CF503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369586" y="1929151"/>
            <a:ext cx="2799381" cy="47302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6B83E2-D267-BC42-AB56-37CEAFAB69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0013" t="195" b="25091"/>
          <a:stretch>
            <a:fillRect/>
          </a:stretch>
        </p:blipFill>
        <p:spPr>
          <a:xfrm>
            <a:off x="9319491" y="3739140"/>
            <a:ext cx="2401454" cy="315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0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2582</TotalTime>
  <Words>538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ADLaM Display</vt:lpstr>
      <vt:lpstr>Aptos</vt:lpstr>
      <vt:lpstr>Aptos Display</vt:lpstr>
      <vt:lpstr>Arial</vt:lpstr>
      <vt:lpstr>Copperplate Gothic Bold</vt:lpstr>
      <vt:lpstr>Office Theme</vt:lpstr>
      <vt:lpstr>https://LifePregnancyCV.com/events/</vt:lpstr>
      <vt:lpstr>PowerPoint Presentation</vt:lpstr>
      <vt:lpstr>Striving for Joy  Philippians 3:1-14</vt:lpstr>
      <vt:lpstr>Philippians 3:1-3 – Quick recap</vt:lpstr>
      <vt:lpstr>Philippians 3:4-8 – Paul’s “credentials”</vt:lpstr>
      <vt:lpstr>Jacob’s Ladder?</vt:lpstr>
      <vt:lpstr>Philippians 3:8-11 – The Best Ladder</vt:lpstr>
      <vt:lpstr>Philippians 3:12-14 – Ascending in Christ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Klem</dc:creator>
  <cp:lastModifiedBy>Daniel Klem</cp:lastModifiedBy>
  <cp:revision>1</cp:revision>
  <dcterms:created xsi:type="dcterms:W3CDTF">2026-08-14T21:35:47Z</dcterms:created>
  <dcterms:modified xsi:type="dcterms:W3CDTF">2026-08-16T16:52:02Z</dcterms:modified>
</cp:coreProperties>
</file>