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52" d="100"/>
          <a:sy n="52" d="100"/>
        </p:scale>
        <p:origin x="65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5ADB-7334-9FFA-81AD-14ABB850B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78144-3D73-6F6D-39D6-AAAF36F8B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518CC-BDA5-CD17-104B-F511668E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604E8-FCB6-1603-4A43-06625EB25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715B2-C3AB-E905-C15C-2C97E520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7AAB5-69C7-E321-95A4-CE073664A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BFD89-F59F-78DF-F031-A44E66A9A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C3240-6368-9442-9EDB-CA654B6B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35601-A44A-120E-F64C-AF60C36B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E64D9-3760-CB65-696F-76DD8BF09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0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6B35-DD3A-459B-3BB4-67D727598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4BDBB-E0EF-6ECF-BBC1-AA346AD84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25164-63BC-588A-D4BB-44825CCFD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529A4-3D22-7501-56C8-0BD7EFA44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8806D-CFDE-F3B3-9F88-3558A5F7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7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8FAD6-56FD-0BB4-8382-FD738938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02E0B-12FD-0338-CC5B-635EBB525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AD0DE-2C7E-4B7C-A9F9-2545716F3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85CA8-72F7-9DA4-856C-D0EE5C1DA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9B83A-3825-A7A9-02C5-6844EEBA7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6B0AA-A622-3BB8-E69E-7D520E502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67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B9B-C0EE-5AFF-D07A-137C26550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83980-1C6D-6F71-9084-435382F40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CBCAD-3A5E-996F-37BC-EDF14438A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78DFA6-3F41-392A-6813-45C397F7E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98DC3-2937-E4CA-D647-5AE517531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CDA8FE-4E39-D21F-7413-D6BF38C2F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37243-1500-6FAB-8733-5713583AB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E950D-E9EA-C283-DBA1-2B1843AE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0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27168-4145-0618-1296-C782FA762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C3D6C-A2AD-1A5E-8C24-523F46ED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5B94F4-3638-E292-3BAD-6D618F96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CD80A-B53C-E602-7D83-AE52130B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77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812F70-BD1F-6B8C-171B-1C95C44FC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B1A0B-6B2F-64E8-EBA0-EA62E5B0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92A38-5FA6-6ADC-732E-8C381091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8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73E06-3774-7120-FBC0-BD38592E9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FF9D4-DDFC-4B5B-0D19-726E58A30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41754-0047-F1EB-E8CF-FFBA5384C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63F7BC-7E61-F76E-CAD2-E6B754E1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345EA-D488-58DF-CF38-90BFF9CC9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D91D8F-E4DC-3211-DE6E-81A3E8EFA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2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02B37-0815-E863-7335-A6601B32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BC4E6B-0D05-21A5-296A-3DD4392CC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6D8FB-FEEB-2E48-28E1-F23B0C588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FD9BD-F223-3839-ACE1-2557A551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D229F-1D0D-A629-500D-D562B3DF9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B7B86-2343-D4B0-DB64-CB6B4C05F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7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3217-FA85-F5B6-1215-5117C04C7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601F3-0015-DCCD-082C-7FC967EE6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3C373-8B1D-DFC8-C026-6056D717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5B8BC-A35C-5F8C-587F-9983DDEB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F3145-601A-47E1-F729-4DBF04CA2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D1AB55-B88F-B18C-2780-E2DB93B1F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D79FE-C1FB-AE5D-1D59-A2E0AAE53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394A6-8686-7F4F-61A2-2A5D6F69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D1129-85EB-748D-1EB2-7C6512261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40812-EC57-52F4-B4A7-36472908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4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DC3FEE-AE0E-6156-92F4-BE1B185F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A0AE8-DFF2-97C6-B9FB-F985A9421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A3957-BE12-57CD-01C2-CEBDECFD0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17FD0F-DF2E-492F-84C9-FD98A7F0DFE1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C31B8-8D14-E331-B1AD-69CA257E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3E552-955B-47B9-0189-A6DFBAE68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F2CB83-B9C0-40A2-9293-C89AA8CD4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4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cake.com/i/ladder-to-sky_1091443_84739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cake.com/i/ladder-to-sky_1091443_84739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cake.com/i/ladder-to-sky_1091443_84739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cake.com/i/ladder-to-sky_1091443_84739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cake.com/i/ladder-to-sky_1091443_84739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CE55C1-BC82-B110-2C21-EBE5E77A3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8079" r="9089" b="-2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9D134-A9D4-0CCC-D577-D04D7FEB2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4709839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</a:rPr>
              <a:t>True Obedience</a:t>
            </a: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Galatians 3:10-29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96319-7708-1178-831D-9EE82AFD5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Pastor Daniel Klem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</a:rPr>
              <a:t>Palm Sunday, March 29,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134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7C1B8-26F6-4326-12B5-CA07E7A8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Living by … - Comparing Mindsets (3:10-14)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2CA5B-FFE1-1FB4-6414-262AB5B0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59" y="1825625"/>
            <a:ext cx="10991461" cy="4351338"/>
          </a:xfrm>
          <a:prstGeom prst="roundRect">
            <a:avLst/>
          </a:prstGeom>
          <a:solidFill>
            <a:schemeClr val="bg1">
              <a:alpha val="55000"/>
            </a:schemeClr>
          </a:solidFill>
          <a:effectLst>
            <a:softEdge rad="241300"/>
          </a:effectLst>
        </p:spPr>
        <p:txBody>
          <a:bodyPr>
            <a:normAutofit fontScale="92500"/>
          </a:bodyPr>
          <a:lstStyle/>
          <a:p>
            <a:r>
              <a:rPr lang="en-US" sz="3600" dirty="0"/>
              <a:t>vv. 10, 12 – keeping the Law </a:t>
            </a:r>
            <a:br>
              <a:rPr lang="en-US" sz="3600" dirty="0"/>
            </a:br>
            <a:r>
              <a:rPr lang="en-US" sz="3600" dirty="0"/>
              <a:t>(Deuteronomy 27:26; Leviticus 18:5)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600" dirty="0"/>
              <a:t>Jewish thinking: Faith in faithfulness to God’s Law.</a:t>
            </a:r>
          </a:p>
          <a:p>
            <a:r>
              <a:rPr lang="en-US" sz="3600" dirty="0"/>
              <a:t>v. 11 – righteous shall live by faith </a:t>
            </a:r>
            <a:br>
              <a:rPr lang="en-US" sz="3600" dirty="0"/>
            </a:br>
            <a:r>
              <a:rPr lang="en-US" sz="3600" dirty="0"/>
              <a:t>(Habakkuk 2:4 – “the righteous shall live by his faith”)</a:t>
            </a:r>
          </a:p>
          <a:p>
            <a:r>
              <a:rPr lang="en-US" sz="3600" dirty="0"/>
              <a:t>vv. 13-14 – Christ took the curse on Himself</a:t>
            </a:r>
            <a:br>
              <a:rPr lang="en-US" sz="3600" dirty="0"/>
            </a:br>
            <a:r>
              <a:rPr lang="en-US" sz="3600" dirty="0"/>
              <a:t>(Deuteronomy 21:23 – compare Judas &amp; Jesus)</a:t>
            </a:r>
          </a:p>
        </p:txBody>
      </p:sp>
    </p:spTree>
    <p:extLst>
      <p:ext uri="{BB962C8B-B14F-4D97-AF65-F5344CB8AC3E}">
        <p14:creationId xmlns:p14="http://schemas.microsoft.com/office/powerpoint/2010/main" val="390910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A702A-F250-8656-E138-4CA436D99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79602-88A2-5295-939D-77D8ABCC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Covenants (3:15-22)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6D259-77B0-74CD-7F02-63E542D78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59" y="1825625"/>
            <a:ext cx="10991461" cy="4351338"/>
          </a:xfrm>
          <a:prstGeom prst="roundRect">
            <a:avLst/>
          </a:prstGeom>
          <a:solidFill>
            <a:schemeClr val="bg1">
              <a:alpha val="55000"/>
            </a:schemeClr>
          </a:solidFill>
          <a:effectLst>
            <a:softEdge rad="241300"/>
          </a:effectLst>
        </p:spPr>
        <p:txBody>
          <a:bodyPr>
            <a:normAutofit/>
          </a:bodyPr>
          <a:lstStyle/>
          <a:p>
            <a:r>
              <a:rPr lang="en-US" sz="3600" dirty="0"/>
              <a:t>vv. 15-16 – descendants vs. descendant </a:t>
            </a:r>
            <a:br>
              <a:rPr lang="en-US" sz="3600" dirty="0"/>
            </a:br>
            <a:r>
              <a:rPr lang="en-US" sz="3600" dirty="0"/>
              <a:t>(Genesis 12:7; 13:15; 17:7; 24:7)</a:t>
            </a:r>
          </a:p>
          <a:p>
            <a:pPr marL="466725" lvl="1">
              <a:buFont typeface="Courier New" panose="02070309020205020404" pitchFamily="49" charset="0"/>
              <a:buChar char="o"/>
            </a:pPr>
            <a:r>
              <a:rPr lang="en-US" sz="3600" dirty="0"/>
              <a:t>Jewish thinking: through Isaac, Jacob, then nation.</a:t>
            </a:r>
          </a:p>
          <a:p>
            <a:r>
              <a:rPr lang="en-US" sz="3600" dirty="0"/>
              <a:t>v. 17-19 – Promise to Abraham, Law to Israel</a:t>
            </a:r>
          </a:p>
          <a:p>
            <a:r>
              <a:rPr lang="en-US" sz="3600" dirty="0"/>
              <a:t>vv. 19-22 – Righteousness under the Law </a:t>
            </a:r>
            <a:r>
              <a:rPr lang="en-US" sz="2400" dirty="0"/>
              <a:t>(Deut. 10; 30:6)</a:t>
            </a:r>
            <a:br>
              <a:rPr lang="en-US" sz="3600" dirty="0"/>
            </a:br>
            <a:r>
              <a:rPr lang="en-US" sz="3600" dirty="0"/>
              <a:t>(Compare with Matthew 21:1-9) </a:t>
            </a:r>
            <a:br>
              <a:rPr lang="en-US" sz="3600" dirty="0"/>
            </a:br>
            <a:r>
              <a:rPr lang="en-US" dirty="0"/>
              <a:t>[Mark 11:1-10; Luke 19:29-38; John 12:12-15]</a:t>
            </a:r>
          </a:p>
        </p:txBody>
      </p:sp>
    </p:spTree>
    <p:extLst>
      <p:ext uri="{BB962C8B-B14F-4D97-AF65-F5344CB8AC3E}">
        <p14:creationId xmlns:p14="http://schemas.microsoft.com/office/powerpoint/2010/main" val="380195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142E66-4260-FFB5-71E4-E42973A74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B186-68BC-A545-9132-37432E0B7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in Faith (3:23-29)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1321D-8865-E5BB-E481-45AD2903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59" y="1825625"/>
            <a:ext cx="10991461" cy="4351338"/>
          </a:xfrm>
          <a:prstGeom prst="roundRect">
            <a:avLst/>
          </a:prstGeom>
          <a:solidFill>
            <a:schemeClr val="bg1">
              <a:alpha val="55000"/>
            </a:schemeClr>
          </a:solidFill>
          <a:effectLst>
            <a:softEdge rad="241300"/>
          </a:effectLst>
        </p:spPr>
        <p:txBody>
          <a:bodyPr>
            <a:normAutofit/>
          </a:bodyPr>
          <a:lstStyle/>
          <a:p>
            <a:r>
              <a:rPr lang="en-US" sz="3600" dirty="0"/>
              <a:t>vv. 23-26 – the faithfulness of Christ</a:t>
            </a:r>
          </a:p>
          <a:p>
            <a:pPr marL="392113" lvl="1">
              <a:buFont typeface="Courier New" panose="02070309020205020404" pitchFamily="49" charset="0"/>
              <a:buChar char="o"/>
            </a:pPr>
            <a:r>
              <a:rPr lang="en-US" sz="3600" dirty="0"/>
              <a:t>Jewish thinking: personal faithfulness</a:t>
            </a:r>
          </a:p>
          <a:p>
            <a:r>
              <a:rPr lang="en-US" sz="3600" dirty="0"/>
              <a:t>Compare: Faithfulness to the Law vs. Christ</a:t>
            </a:r>
          </a:p>
          <a:p>
            <a:r>
              <a:rPr lang="en-US" sz="3600" dirty="0"/>
              <a:t>vv. 26-29 – Above angels and slaves</a:t>
            </a:r>
          </a:p>
          <a:p>
            <a:pPr lvl="1"/>
            <a:r>
              <a:rPr lang="en-US" sz="3600" dirty="0"/>
              <a:t>Sons of God – – Enslaved to sin and legalism</a:t>
            </a:r>
            <a:br>
              <a:rPr lang="en-US" sz="3600" dirty="0"/>
            </a:br>
            <a:r>
              <a:rPr lang="en-US" sz="3600" dirty="0"/>
              <a:t>(Job 1:6; 2:1 – – Romans 5-8)</a:t>
            </a:r>
          </a:p>
        </p:txBody>
      </p:sp>
    </p:spTree>
    <p:extLst>
      <p:ext uri="{BB962C8B-B14F-4D97-AF65-F5344CB8AC3E}">
        <p14:creationId xmlns:p14="http://schemas.microsoft.com/office/powerpoint/2010/main" val="119983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D03498-B13C-F6AC-94AE-79A1B8BB9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C27A8-7749-DE31-E3D5-120288A76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True Obedience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D92CB-04BA-59D3-7BAC-D6EC2B1AD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59" y="1825625"/>
            <a:ext cx="10991461" cy="4351338"/>
          </a:xfrm>
          <a:prstGeom prst="roundRect">
            <a:avLst/>
          </a:prstGeom>
          <a:solidFill>
            <a:schemeClr val="bg1">
              <a:alpha val="55000"/>
            </a:schemeClr>
          </a:solidFill>
          <a:effectLst>
            <a:softEdge rad="241300"/>
          </a:effectLst>
        </p:spPr>
        <p:txBody>
          <a:bodyPr>
            <a:normAutofit/>
          </a:bodyPr>
          <a:lstStyle/>
          <a:p>
            <a:r>
              <a:rPr lang="en-US" sz="4800" dirty="0"/>
              <a:t>Faith in Christ, the King who has come</a:t>
            </a:r>
          </a:p>
          <a:p>
            <a:r>
              <a:rPr lang="en-US" sz="4800" dirty="0"/>
              <a:t>Love God</a:t>
            </a:r>
          </a:p>
          <a:p>
            <a:r>
              <a:rPr lang="en-US" sz="4800" dirty="0"/>
              <a:t>Love others</a:t>
            </a:r>
          </a:p>
          <a:p>
            <a:r>
              <a:rPr lang="en-US" sz="4800" dirty="0"/>
              <a:t>Love the Church</a:t>
            </a:r>
          </a:p>
        </p:txBody>
      </p:sp>
    </p:spTree>
    <p:extLst>
      <p:ext uri="{BB962C8B-B14F-4D97-AF65-F5344CB8AC3E}">
        <p14:creationId xmlns:p14="http://schemas.microsoft.com/office/powerpoint/2010/main" val="325945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248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Courier New</vt:lpstr>
      <vt:lpstr>Office Theme</vt:lpstr>
      <vt:lpstr>True Obedience  Galatians 3:10-29</vt:lpstr>
      <vt:lpstr>Living by … - Comparing Mindsets (3:10-14)</vt:lpstr>
      <vt:lpstr>Covenants (3:15-22)</vt:lpstr>
      <vt:lpstr>Freedom in Faith (3:23-29)</vt:lpstr>
      <vt:lpstr>True Obedience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1</cp:revision>
  <dcterms:created xsi:type="dcterms:W3CDTF">2026-03-28T20:01:27Z</dcterms:created>
  <dcterms:modified xsi:type="dcterms:W3CDTF">2026-03-28T22:04:28Z</dcterms:modified>
</cp:coreProperties>
</file>